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3" r:id="rId2"/>
    <p:sldId id="273" r:id="rId3"/>
    <p:sldId id="356" r:id="rId4"/>
    <p:sldId id="342" r:id="rId5"/>
    <p:sldId id="353" r:id="rId6"/>
    <p:sldId id="354" r:id="rId7"/>
    <p:sldId id="355" r:id="rId8"/>
    <p:sldId id="341" r:id="rId9"/>
    <p:sldId id="362" r:id="rId10"/>
    <p:sldId id="357" r:id="rId11"/>
    <p:sldId id="358" r:id="rId12"/>
    <p:sldId id="360" r:id="rId13"/>
    <p:sldId id="363" r:id="rId14"/>
    <p:sldId id="364" r:id="rId15"/>
    <p:sldId id="361" r:id="rId16"/>
    <p:sldId id="326" r:id="rId17"/>
    <p:sldId id="35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7197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3341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9565" autoAdjust="0"/>
  </p:normalViewPr>
  <p:slideViewPr>
    <p:cSldViewPr snapToGrid="0" snapToObjects="1">
      <p:cViewPr varScale="1">
        <p:scale>
          <a:sx n="86" d="100"/>
          <a:sy n="86" d="100"/>
        </p:scale>
        <p:origin x="475" y="72"/>
      </p:cViewPr>
      <p:guideLst>
        <p:guide orient="horz" pos="2160"/>
        <p:guide pos="3840"/>
        <p:guide pos="483"/>
        <p:guide orient="horz" pos="436"/>
        <p:guide orient="horz" pos="379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C7D9C6F-251E-7E44-98AA-1595D1C95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7F2884-A8DE-E143-8FF7-B7410912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31F5-F728-EE47-BB7D-914F3FF3E17A}" type="datetimeFigureOut">
              <a:rPr lang="ru-RU" smtClean="0"/>
              <a:pPr/>
              <a:t>09.07.2019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EC713F-3BCA-534C-8D87-554AC4A2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6E129F-173C-094F-99F5-57F9FB2F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D1BF-E62C-6241-91E8-B9E4AB33A7D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5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775C2-2821-4E4A-B5AE-609E30F9E85C}" type="datetimeFigureOut">
              <a:rPr lang="ru-RU" smtClean="0"/>
              <a:pPr/>
              <a:t>09.07.2019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E3882-96B7-4689-AD10-56DFA87017F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85a6e05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385a6e05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11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511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511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Презентация Сергея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1044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247BE8-1220-ED45-B9E1-8692E4FC556F}"/>
              </a:ext>
            </a:extLst>
          </p:cNvPr>
          <p:cNvSpPr/>
          <p:nvPr userDrawn="1"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94750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3">
            <a:extLst>
              <a:ext uri="{FF2B5EF4-FFF2-40B4-BE49-F238E27FC236}">
                <a16:creationId xmlns:a16="http://schemas.microsoft.com/office/drawing/2014/main" id="{0037585D-9D86-1A4F-991B-736E0F50E22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059C6614-60BD-DE46-B761-4CC47014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CA6DE5-61A1-3E41-B2DF-10D23788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77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Фото/иллюстрация/код</a:t>
            </a:r>
          </a:p>
        </p:txBody>
      </p:sp>
    </p:spTree>
    <p:extLst>
      <p:ext uri="{BB962C8B-B14F-4D97-AF65-F5344CB8AC3E}">
        <p14:creationId xmlns:p14="http://schemas.microsoft.com/office/powerpoint/2010/main" val="386979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Картинка с кодом</a:t>
            </a:r>
          </a:p>
        </p:txBody>
      </p:sp>
    </p:spTree>
    <p:extLst>
      <p:ext uri="{BB962C8B-B14F-4D97-AF65-F5344CB8AC3E}">
        <p14:creationId xmlns:p14="http://schemas.microsoft.com/office/powerpoint/2010/main" val="2466267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03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08F44-ED8F-994C-AE2A-4E64A3EC1D57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55279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732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1704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4469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5878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1914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8AA682CA-B4CC-FB4F-B3B5-ACBC7C4C308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1368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9F28333-57A4-F64B-A94E-D76BB61D45ED}"/>
              </a:ext>
            </a:extLst>
          </p:cNvPr>
          <p:cNvSpPr txBox="1">
            <a:spLocks/>
          </p:cNvSpPr>
          <p:nvPr userDrawn="1"/>
        </p:nvSpPr>
        <p:spPr>
          <a:xfrm>
            <a:off x="690847" y="2136469"/>
            <a:ext cx="10810306" cy="784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6928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92455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332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1F4D6D-9C51-8842-8432-6A23608B8EF8}"/>
              </a:ext>
            </a:extLst>
          </p:cNvPr>
          <p:cNvSpPr/>
          <p:nvPr userDrawn="1"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96FF916-937F-1243-8350-18A214E0FA6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7538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976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6854367" y="2285933"/>
            <a:ext cx="3808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/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AutoNum type="arabicPeriod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○"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■"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●"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○"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■"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●"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○"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■"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711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516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В этом видео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4358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0DAC93-A6AA-7E45-B5CE-4667E2D5F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2126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39CF21C-EDC8-0043-9357-C52F960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21E7D81F-E40D-1346-9001-DB202B70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5092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7C25DF-623C-7E43-A6F2-503FAABFCAD3}"/>
              </a:ext>
            </a:extLst>
          </p:cNvPr>
          <p:cNvSpPr/>
          <p:nvPr userDrawn="1"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33EC763C-D6D9-0C4A-B544-111E5A5D9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A8DAC45-8469-6346-B563-C4C7DED6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941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0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5" r:id="rId4"/>
    <p:sldLayoutId id="2147483661" r:id="rId5"/>
    <p:sldLayoutId id="2147483655" r:id="rId6"/>
    <p:sldLayoutId id="2147483674" r:id="rId7"/>
    <p:sldLayoutId id="2147483688" r:id="rId8"/>
    <p:sldLayoutId id="2147483689" r:id="rId9"/>
    <p:sldLayoutId id="2147483675" r:id="rId10"/>
    <p:sldLayoutId id="2147483681" r:id="rId11"/>
    <p:sldLayoutId id="2147483678" r:id="rId12"/>
    <p:sldLayoutId id="2147483677" r:id="rId13"/>
    <p:sldLayoutId id="2147483680" r:id="rId14"/>
    <p:sldLayoutId id="2147483687" r:id="rId15"/>
    <p:sldLayoutId id="2147483654" r:id="rId16"/>
    <p:sldLayoutId id="2147483673" r:id="rId17"/>
    <p:sldLayoutId id="2147483664" r:id="rId18"/>
    <p:sldLayoutId id="2147483671" r:id="rId19"/>
    <p:sldLayoutId id="2147483660" r:id="rId20"/>
    <p:sldLayoutId id="2147483669" r:id="rId21"/>
    <p:sldLayoutId id="2147483667" r:id="rId22"/>
    <p:sldLayoutId id="2147483672" r:id="rId23"/>
    <p:sldLayoutId id="2147483665" r:id="rId24"/>
    <p:sldLayoutId id="2147483663" r:id="rId25"/>
    <p:sldLayoutId id="214748369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support@geekbrains.ru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AAEE80-1F66-4946-AEE1-B9A1DE21D50D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alphaModFix amt="6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t="7651" b="7651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9B6664-73D8-644C-A045-DAF1FD8B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6" y="3129699"/>
            <a:ext cx="10281953" cy="2367839"/>
          </a:xfrm>
        </p:spPr>
        <p:txBody>
          <a:bodyPr>
            <a:normAutofit/>
          </a:bodyPr>
          <a:lstStyle/>
          <a:p>
            <a:r>
              <a:rPr lang="en-US" dirty="0"/>
              <a:t>Python </a:t>
            </a:r>
            <a:r>
              <a:rPr lang="ru-RU" dirty="0"/>
              <a:t>для </a:t>
            </a:r>
            <a:br>
              <a:rPr lang="ru-RU" dirty="0"/>
            </a:br>
            <a:r>
              <a:rPr lang="en-US" dirty="0"/>
              <a:t>Data Science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E42164-4DDC-8740-86B7-35DB98034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Урок 1. Введение в курс.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43A7D5-E158-E344-828A-05AC0161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7" y="639891"/>
            <a:ext cx="2811524" cy="8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3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4877" y="588494"/>
            <a:ext cx="952224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Что мы изучим?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DCCEEA8-2C34-4F49-B831-4E7BDA8AB13D}"/>
              </a:ext>
            </a:extLst>
          </p:cNvPr>
          <p:cNvSpPr/>
          <p:nvPr/>
        </p:nvSpPr>
        <p:spPr>
          <a:xfrm>
            <a:off x="874112" y="1716706"/>
            <a:ext cx="4656676" cy="2886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Roboto Light"/>
                <a:ea typeface="Roboto" pitchFamily="2" charset="0"/>
              </a:rPr>
              <a:t>Библиотеки </a:t>
            </a:r>
            <a:r>
              <a:rPr lang="en-US" sz="2800" b="1" dirty="0">
                <a:latin typeface="Roboto Light"/>
                <a:ea typeface="Roboto" pitchFamily="2" charset="0"/>
              </a:rPr>
              <a:t>Python</a:t>
            </a:r>
            <a:endParaRPr lang="ru-RU" sz="2800" b="1" dirty="0">
              <a:latin typeface="Roboto Light"/>
              <a:ea typeface="Roboto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Roboto Light"/>
                <a:ea typeface="Roboto" pitchFamily="2" charset="0"/>
              </a:rPr>
              <a:t>Numpy</a:t>
            </a:r>
            <a:r>
              <a:rPr lang="en-US" sz="2400" dirty="0">
                <a:latin typeface="Roboto Light"/>
                <a:ea typeface="Roboto" pitchFamily="2" charset="0"/>
              </a:rPr>
              <a:t> </a:t>
            </a:r>
            <a:endParaRPr lang="ru-RU" sz="2400" dirty="0">
              <a:latin typeface="Roboto Light"/>
              <a:ea typeface="Roboto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Roboto Light"/>
                <a:ea typeface="Roboto" pitchFamily="2" charset="0"/>
              </a:rPr>
              <a:t>Pandas</a:t>
            </a:r>
            <a:endParaRPr lang="ru-RU" sz="2400" dirty="0">
              <a:latin typeface="Roboto Light"/>
              <a:ea typeface="Roboto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Roboto Light"/>
                <a:ea typeface="Roboto" pitchFamily="2" charset="0"/>
              </a:rPr>
              <a:t>Matplotlib / Seaborn</a:t>
            </a:r>
            <a:endParaRPr lang="ru-RU" sz="2400" dirty="0">
              <a:latin typeface="Roboto Light"/>
              <a:ea typeface="Roboto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latin typeface="Roboto Light"/>
                <a:ea typeface="Roboto" pitchFamily="2" charset="0"/>
              </a:rPr>
              <a:t>SciKit</a:t>
            </a:r>
            <a:r>
              <a:rPr lang="en-US" sz="2400" dirty="0">
                <a:latin typeface="Roboto Light"/>
                <a:ea typeface="Roboto" pitchFamily="2" charset="0"/>
              </a:rPr>
              <a:t>-Learn</a:t>
            </a:r>
            <a:endParaRPr lang="ru-RU" sz="2400" dirty="0">
              <a:latin typeface="Roboto Light"/>
              <a:ea typeface="Roboto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A34C7E2-135D-4CE1-A7E7-A3CE2918FB4E}"/>
              </a:ext>
            </a:extLst>
          </p:cNvPr>
          <p:cNvSpPr/>
          <p:nvPr/>
        </p:nvSpPr>
        <p:spPr>
          <a:xfrm>
            <a:off x="6096000" y="1739204"/>
            <a:ext cx="5221888" cy="5102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latin typeface="Roboto Light"/>
                <a:ea typeface="Roboto" pitchFamily="2" charset="0"/>
              </a:rPr>
              <a:t>Навыки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Обработка данных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Визуализация информации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Решение задачи классификации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Решение задачи регрессии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Кластеризация данных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Понижение размерности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Оценка качества моделей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ru-RU" sz="2400" dirty="0">
              <a:latin typeface="Roboto Light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66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Блок-схема: процесс 39">
            <a:extLst>
              <a:ext uri="{FF2B5EF4-FFF2-40B4-BE49-F238E27FC236}">
                <a16:creationId xmlns:a16="http://schemas.microsoft.com/office/drawing/2014/main" id="{13E7590E-EDE8-4F93-9AF9-51A014785A8E}"/>
              </a:ext>
            </a:extLst>
          </p:cNvPr>
          <p:cNvSpPr/>
          <p:nvPr/>
        </p:nvSpPr>
        <p:spPr>
          <a:xfrm>
            <a:off x="3637507" y="2159759"/>
            <a:ext cx="5015792" cy="3417565"/>
          </a:xfrm>
          <a:prstGeom prst="flowChartProcess">
            <a:avLst/>
          </a:prstGeom>
          <a:solidFill>
            <a:schemeClr val="accent1">
              <a:alpha val="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334877" y="588494"/>
            <a:ext cx="952224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Как устроен учебный процесс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BB3BD6C-F7EC-4FE9-A474-8A163EF31146}"/>
              </a:ext>
            </a:extLst>
          </p:cNvPr>
          <p:cNvSpPr/>
          <p:nvPr/>
        </p:nvSpPr>
        <p:spPr>
          <a:xfrm>
            <a:off x="4588403" y="1462629"/>
            <a:ext cx="3015181" cy="577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Roboto Light"/>
              </a:rPr>
              <a:t>Введение в курс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58A3C09-DE9D-473E-B8DD-82A83748F3AA}"/>
              </a:ext>
            </a:extLst>
          </p:cNvPr>
          <p:cNvSpPr/>
          <p:nvPr/>
        </p:nvSpPr>
        <p:spPr>
          <a:xfrm>
            <a:off x="4588409" y="5665826"/>
            <a:ext cx="3015181" cy="577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Roboto Light"/>
              </a:rPr>
              <a:t>Курсовой проект</a:t>
            </a:r>
          </a:p>
        </p:txBody>
      </p:sp>
      <p:sp>
        <p:nvSpPr>
          <p:cNvPr id="5" name="Блок-схема: решение 4">
            <a:extLst>
              <a:ext uri="{FF2B5EF4-FFF2-40B4-BE49-F238E27FC236}">
                <a16:creationId xmlns:a16="http://schemas.microsoft.com/office/drawing/2014/main" id="{85575319-AC09-4807-9746-44625CC0B75C}"/>
              </a:ext>
            </a:extLst>
          </p:cNvPr>
          <p:cNvSpPr/>
          <p:nvPr/>
        </p:nvSpPr>
        <p:spPr>
          <a:xfrm>
            <a:off x="4588409" y="2426171"/>
            <a:ext cx="3015181" cy="75405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latin typeface="Roboto Light"/>
              </a:rPr>
              <a:t>4 недели</a:t>
            </a:r>
            <a:endParaRPr lang="ru-RU" sz="2200" dirty="0"/>
          </a:p>
        </p:txBody>
      </p:sp>
      <p:sp>
        <p:nvSpPr>
          <p:cNvPr id="7" name="Блок-схема: процесс 6">
            <a:extLst>
              <a:ext uri="{FF2B5EF4-FFF2-40B4-BE49-F238E27FC236}">
                <a16:creationId xmlns:a16="http://schemas.microsoft.com/office/drawing/2014/main" id="{CDCFCCA7-48DA-4AE9-B062-E930C133140F}"/>
              </a:ext>
            </a:extLst>
          </p:cNvPr>
          <p:cNvSpPr/>
          <p:nvPr/>
        </p:nvSpPr>
        <p:spPr>
          <a:xfrm>
            <a:off x="4588404" y="4066743"/>
            <a:ext cx="3015181" cy="5149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latin typeface="Roboto Light"/>
              </a:rPr>
              <a:t>Домашнее задание</a:t>
            </a:r>
          </a:p>
        </p:txBody>
      </p:sp>
      <p:sp>
        <p:nvSpPr>
          <p:cNvPr id="9" name="Блок-схема: процесс 8">
            <a:extLst>
              <a:ext uri="{FF2B5EF4-FFF2-40B4-BE49-F238E27FC236}">
                <a16:creationId xmlns:a16="http://schemas.microsoft.com/office/drawing/2014/main" id="{82A764B5-E415-4A1F-A068-B363FE7581D9}"/>
              </a:ext>
            </a:extLst>
          </p:cNvPr>
          <p:cNvSpPr/>
          <p:nvPr/>
        </p:nvSpPr>
        <p:spPr>
          <a:xfrm>
            <a:off x="4588405" y="4764427"/>
            <a:ext cx="3015181" cy="5149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latin typeface="Roboto Light"/>
              </a:rPr>
              <a:t>Вебинар</a:t>
            </a:r>
          </a:p>
        </p:txBody>
      </p:sp>
      <p:sp>
        <p:nvSpPr>
          <p:cNvPr id="10" name="Блок-схема: процесс 9">
            <a:extLst>
              <a:ext uri="{FF2B5EF4-FFF2-40B4-BE49-F238E27FC236}">
                <a16:creationId xmlns:a16="http://schemas.microsoft.com/office/drawing/2014/main" id="{B6AF665C-9D1E-4468-88AC-F493CB593DFA}"/>
              </a:ext>
            </a:extLst>
          </p:cNvPr>
          <p:cNvSpPr/>
          <p:nvPr/>
        </p:nvSpPr>
        <p:spPr>
          <a:xfrm>
            <a:off x="4588409" y="3366031"/>
            <a:ext cx="3015181" cy="5149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latin typeface="Roboto Light"/>
              </a:rPr>
              <a:t>Видео урок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D16C58A-7BDB-453D-9D65-C42CD077D684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6096000" y="3180224"/>
            <a:ext cx="0" cy="1858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5C2C17E-7895-45C9-B0E3-9B0417E5FD7F}"/>
              </a:ext>
            </a:extLst>
          </p:cNvPr>
          <p:cNvCxnSpPr/>
          <p:nvPr/>
        </p:nvCxnSpPr>
        <p:spPr>
          <a:xfrm>
            <a:off x="6096000" y="3880936"/>
            <a:ext cx="0" cy="1858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9BAA73A-4E6C-40BE-9187-41C119BBED1D}"/>
              </a:ext>
            </a:extLst>
          </p:cNvPr>
          <p:cNvCxnSpPr/>
          <p:nvPr/>
        </p:nvCxnSpPr>
        <p:spPr>
          <a:xfrm>
            <a:off x="6096000" y="4581648"/>
            <a:ext cx="0" cy="1858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419D275-CDD0-44DA-82BD-6918DEEC728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096000" y="2039677"/>
            <a:ext cx="8372" cy="3864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41C84BB-C864-4605-94F6-FDC5915575CB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603590" y="5954350"/>
            <a:ext cx="73654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FDE97F2-8DC6-40E7-A00A-CCE34D76BDB0}"/>
              </a:ext>
            </a:extLst>
          </p:cNvPr>
          <p:cNvCxnSpPr>
            <a:cxnSpLocks/>
          </p:cNvCxnSpPr>
          <p:nvPr/>
        </p:nvCxnSpPr>
        <p:spPr>
          <a:xfrm flipV="1">
            <a:off x="8340132" y="2803197"/>
            <a:ext cx="0" cy="31511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046A0FC2-DA81-4113-9AF4-A50291EE7898}"/>
              </a:ext>
            </a:extLst>
          </p:cNvPr>
          <p:cNvCxnSpPr>
            <a:stCxn id="5" idx="3"/>
          </p:cNvCxnSpPr>
          <p:nvPr/>
        </p:nvCxnSpPr>
        <p:spPr>
          <a:xfrm flipV="1">
            <a:off x="7603590" y="2803197"/>
            <a:ext cx="736542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8DF754B3-D1FB-458A-852C-953B33E736EC}"/>
              </a:ext>
            </a:extLst>
          </p:cNvPr>
          <p:cNvCxnSpPr>
            <a:stCxn id="9" idx="2"/>
          </p:cNvCxnSpPr>
          <p:nvPr/>
        </p:nvCxnSpPr>
        <p:spPr>
          <a:xfrm>
            <a:off x="6095996" y="5279332"/>
            <a:ext cx="4" cy="217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E1DCE3D-CF97-4661-8A5E-8BC9F3CF9B97}"/>
              </a:ext>
            </a:extLst>
          </p:cNvPr>
          <p:cNvCxnSpPr>
            <a:cxnSpLocks/>
          </p:cNvCxnSpPr>
          <p:nvPr/>
        </p:nvCxnSpPr>
        <p:spPr>
          <a:xfrm flipH="1">
            <a:off x="3928905" y="5496448"/>
            <a:ext cx="21670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48B2154-A43F-479E-9AA0-137D82395B1C}"/>
              </a:ext>
            </a:extLst>
          </p:cNvPr>
          <p:cNvCxnSpPr/>
          <p:nvPr/>
        </p:nvCxnSpPr>
        <p:spPr>
          <a:xfrm flipV="1">
            <a:off x="3928905" y="2803198"/>
            <a:ext cx="0" cy="269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C7D4292-2DD5-482F-8D4A-DF15E4B8B834}"/>
              </a:ext>
            </a:extLst>
          </p:cNvPr>
          <p:cNvCxnSpPr>
            <a:endCxn id="5" idx="1"/>
          </p:cNvCxnSpPr>
          <p:nvPr/>
        </p:nvCxnSpPr>
        <p:spPr>
          <a:xfrm>
            <a:off x="3928905" y="2803197"/>
            <a:ext cx="65950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11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4877" y="588494"/>
            <a:ext cx="952224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Домашние задания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DCCEEA8-2C34-4F49-B831-4E7BDA8AB13D}"/>
              </a:ext>
            </a:extLst>
          </p:cNvPr>
          <p:cNvSpPr/>
          <p:nvPr/>
        </p:nvSpPr>
        <p:spPr>
          <a:xfrm>
            <a:off x="874112" y="1716706"/>
            <a:ext cx="10443776" cy="380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latin typeface="Roboto Light"/>
                <a:ea typeface="Roboto" pitchFamily="2" charset="0"/>
              </a:rPr>
              <a:t>Оформляем решение в</a:t>
            </a:r>
            <a:r>
              <a:rPr lang="en-US" sz="2000" dirty="0">
                <a:latin typeface="Roboto Light"/>
                <a:ea typeface="Roboto" pitchFamily="2" charset="0"/>
              </a:rPr>
              <a:t> </a:t>
            </a:r>
            <a:r>
              <a:rPr lang="ru-RU" sz="2000" dirty="0">
                <a:latin typeface="Roboto Light"/>
                <a:ea typeface="Roboto" pitchFamily="2" charset="0"/>
              </a:rPr>
              <a:t>тетрадках </a:t>
            </a:r>
            <a:r>
              <a:rPr lang="en-US" sz="2000" dirty="0" err="1">
                <a:latin typeface="Roboto Light"/>
                <a:ea typeface="Roboto" pitchFamily="2" charset="0"/>
              </a:rPr>
              <a:t>jupyter</a:t>
            </a:r>
            <a:r>
              <a:rPr lang="en-US" sz="2000" dirty="0">
                <a:latin typeface="Roboto Light"/>
                <a:ea typeface="Roboto" pitchFamily="2" charset="0"/>
              </a:rPr>
              <a:t> notebook</a:t>
            </a:r>
            <a:endParaRPr lang="ru-RU" sz="2000" dirty="0"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latin typeface="Roboto Light"/>
                <a:ea typeface="Roboto" pitchFamily="2" charset="0"/>
              </a:rPr>
              <a:t>Решения прикрепляем к видеоурокам </a:t>
            </a:r>
            <a:r>
              <a:rPr lang="en-US" sz="2000" dirty="0">
                <a:latin typeface="Roboto Light"/>
                <a:ea typeface="Roboto" pitchFamily="2" charset="0"/>
              </a:rPr>
              <a:t>(</a:t>
            </a:r>
            <a:r>
              <a:rPr lang="ru-RU" sz="2000" dirty="0">
                <a:latin typeface="Roboto Light"/>
                <a:ea typeface="Roboto" pitchFamily="2" charset="0"/>
              </a:rPr>
              <a:t>ссылка на </a:t>
            </a:r>
            <a:r>
              <a:rPr lang="en-US" sz="2000" dirty="0">
                <a:latin typeface="Roboto Light"/>
                <a:ea typeface="Roboto" pitchFamily="2" charset="0"/>
              </a:rPr>
              <a:t>git </a:t>
            </a:r>
            <a:r>
              <a:rPr lang="ru-RU" sz="2000" dirty="0">
                <a:latin typeface="Roboto Light"/>
                <a:ea typeface="Roboto" pitchFamily="2" charset="0"/>
              </a:rPr>
              <a:t>или файл</a:t>
            </a:r>
            <a:r>
              <a:rPr lang="en-US" sz="2000" dirty="0">
                <a:latin typeface="Roboto Light"/>
                <a:ea typeface="Roboto" pitchFamily="2" charset="0"/>
              </a:rPr>
              <a:t>)</a:t>
            </a:r>
            <a:endParaRPr lang="ru-RU" sz="2000" dirty="0"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latin typeface="Roboto Light"/>
                <a:ea typeface="Roboto" pitchFamily="2" charset="0"/>
              </a:rPr>
              <a:t>Сдавать домашние задания нужно в срок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latin typeface="Roboto Light"/>
                <a:ea typeface="Roboto" pitchFamily="2" charset="0"/>
              </a:rPr>
              <a:t>Задания со «звёздочкой», как и задания на повторение материала, сдавать не обязательно, но желательно </a:t>
            </a:r>
            <a:r>
              <a:rPr lang="ru-RU" sz="2000" dirty="0">
                <a:latin typeface="Roboto Light"/>
                <a:ea typeface="Roboto" pitchFamily="2" charset="0"/>
                <a:sym typeface="Wingdings" panose="05000000000000000000" pitchFamily="2" charset="2"/>
              </a:rPr>
              <a:t></a:t>
            </a:r>
            <a:endParaRPr lang="ru-RU" sz="2000" dirty="0"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latin typeface="Roboto Light"/>
                <a:ea typeface="Roboto" pitchFamily="2" charset="0"/>
              </a:rPr>
              <a:t>Если не успели, то можно сдать через службу поддержки (</a:t>
            </a:r>
            <a:r>
              <a:rPr lang="en-US" sz="2000" dirty="0">
                <a:latin typeface="Roboto Light"/>
                <a:ea typeface="Roboto" pitchFamily="2" charset="0"/>
                <a:hlinkClick r:id="rId2"/>
              </a:rPr>
              <a:t>support@geekbrains.ru</a:t>
            </a:r>
            <a:r>
              <a:rPr lang="ru-RU" sz="2000" dirty="0">
                <a:latin typeface="Roboto Light"/>
                <a:ea typeface="Roboto" pitchFamily="2" charset="0"/>
              </a:rPr>
              <a:t>)</a:t>
            </a:r>
            <a:endParaRPr lang="en-US" sz="2000" dirty="0"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latin typeface="Roboto Light"/>
                <a:ea typeface="Roboto" pitchFamily="2" charset="0"/>
              </a:rPr>
              <a:t>Разборы домашних заданий будут выкладываться после окончания сроков сдачи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Roboto Light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23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4877" y="588494"/>
            <a:ext cx="952224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Вебинары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DCCEEA8-2C34-4F49-B831-4E7BDA8AB13D}"/>
              </a:ext>
            </a:extLst>
          </p:cNvPr>
          <p:cNvSpPr/>
          <p:nvPr/>
        </p:nvSpPr>
        <p:spPr>
          <a:xfrm>
            <a:off x="874112" y="1716706"/>
            <a:ext cx="10443776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Обсудим основные этапы построения предсказательных моделей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На примере обучающего набора данных отработаем ключевые шаги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Подготовимся к сдаче курсового проекта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Разберём возникающие вопросы и проблемные моменты</a:t>
            </a:r>
            <a:endParaRPr lang="en-US" sz="2400" dirty="0"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После вебинаров домашних заданий сдавать не надо</a:t>
            </a:r>
            <a:endParaRPr lang="en-US" sz="2400" dirty="0">
              <a:latin typeface="Roboto Light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8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4877" y="588494"/>
            <a:ext cx="952224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Курсовой проект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DCCEEA8-2C34-4F49-B831-4E7BDA8AB13D}"/>
              </a:ext>
            </a:extLst>
          </p:cNvPr>
          <p:cNvSpPr/>
          <p:nvPr/>
        </p:nvSpPr>
        <p:spPr>
          <a:xfrm>
            <a:off x="874112" y="1716706"/>
            <a:ext cx="10443776" cy="2886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latin typeface="Roboto Light"/>
                <a:ea typeface="Roboto" pitchFamily="2" charset="0"/>
              </a:rPr>
              <a:t>Тема проекта: «Предсказание цен на жилые дома»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Roboto Light"/>
              <a:ea typeface="Roboto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Подготовка в течение курса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Консультация перед проектом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Оценка результатов</a:t>
            </a:r>
            <a:endParaRPr lang="en-US" sz="2400" dirty="0">
              <a:latin typeface="Roboto Light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9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4877" y="588494"/>
            <a:ext cx="952224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Если возникнут сложности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DCCEEA8-2C34-4F49-B831-4E7BDA8AB13D}"/>
              </a:ext>
            </a:extLst>
          </p:cNvPr>
          <p:cNvSpPr/>
          <p:nvPr/>
        </p:nvSpPr>
        <p:spPr>
          <a:xfrm>
            <a:off x="874112" y="1716706"/>
            <a:ext cx="10443776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Повторно ознакомиться с материалом (видео уроки, разборы и т.д.)</a:t>
            </a:r>
            <a:endParaRPr lang="en-US" sz="2400" dirty="0"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Изучить дополнительную информацию в сети Интернет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Обратиться с вопросом в чат группы в </a:t>
            </a:r>
            <a:r>
              <a:rPr lang="en-US" sz="2400" dirty="0">
                <a:latin typeface="Roboto Light"/>
                <a:ea typeface="Roboto" pitchFamily="2" charset="0"/>
              </a:rPr>
              <a:t>Telegram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Написать в личные сообщения наставнику или преподавателю на портале </a:t>
            </a:r>
            <a:r>
              <a:rPr lang="en-US" sz="2400" dirty="0" err="1">
                <a:latin typeface="Roboto Light"/>
                <a:ea typeface="Roboto" pitchFamily="2" charset="0"/>
              </a:rPr>
              <a:t>GeekBrains</a:t>
            </a:r>
            <a:endParaRPr lang="en-US" sz="2400" dirty="0"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ru-RU" sz="2400" dirty="0">
              <a:latin typeface="Roboto Light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30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4877" y="3013501"/>
            <a:ext cx="952224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Ответы на вопросы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4877" y="2721114"/>
            <a:ext cx="952224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Спасибо за внимание </a:t>
            </a:r>
          </a:p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и успехов на курсе!</a:t>
            </a:r>
          </a:p>
        </p:txBody>
      </p:sp>
    </p:spTree>
    <p:extLst>
      <p:ext uri="{BB962C8B-B14F-4D97-AF65-F5344CB8AC3E}">
        <p14:creationId xmlns:p14="http://schemas.microsoft.com/office/powerpoint/2010/main" val="285406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7EFF2-3A3A-1A4D-B0FB-75B2AC89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ru-RU" sz="4300" dirty="0"/>
              <a:t>План вебинара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CAAB63-90F9-E74D-AC83-152DFAAB6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latinLnBrk="0">
              <a:spcAft>
                <a:spcPts val="1200"/>
              </a:spcAft>
            </a:pPr>
            <a:r>
              <a:rPr lang="ru-RU" dirty="0"/>
              <a:t>Что такое </a:t>
            </a:r>
            <a:r>
              <a:rPr lang="en-US" dirty="0"/>
              <a:t>Data Science</a:t>
            </a:r>
            <a:r>
              <a:rPr lang="ru-RU" dirty="0"/>
              <a:t>?</a:t>
            </a:r>
          </a:p>
          <a:p>
            <a:pPr>
              <a:spcAft>
                <a:spcPts val="1200"/>
              </a:spcAft>
            </a:pPr>
            <a:r>
              <a:rPr lang="ru-RU" dirty="0"/>
              <a:t>Цели данного курса</a:t>
            </a:r>
          </a:p>
          <a:p>
            <a:pPr>
              <a:spcAft>
                <a:spcPts val="1200"/>
              </a:spcAft>
            </a:pPr>
            <a:r>
              <a:rPr lang="ru-RU" dirty="0"/>
              <a:t>Требования</a:t>
            </a:r>
          </a:p>
          <a:p>
            <a:pPr>
              <a:spcAft>
                <a:spcPts val="1200"/>
              </a:spcAft>
            </a:pPr>
            <a:r>
              <a:rPr lang="ru-RU" dirty="0"/>
              <a:t>Что мы изучим?</a:t>
            </a:r>
          </a:p>
          <a:p>
            <a:pPr latinLnBrk="0">
              <a:spcAft>
                <a:spcPts val="1200"/>
              </a:spcAft>
            </a:pPr>
            <a:r>
              <a:rPr lang="ru-RU" dirty="0"/>
              <a:t>Учебный процесс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ru-RU" dirty="0"/>
              <a:t>Ответы на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84823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90299BD-AE77-444F-A105-F456E87B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3922656" cy="1297709"/>
          </a:xfrm>
        </p:spPr>
        <p:txBody>
          <a:bodyPr>
            <a:normAutofit/>
          </a:bodyPr>
          <a:lstStyle/>
          <a:p>
            <a:r>
              <a:rPr lang="ru-RU" sz="4300" dirty="0"/>
              <a:t>Что такое</a:t>
            </a:r>
            <a:br>
              <a:rPr lang="ru-RU" sz="4300" dirty="0"/>
            </a:br>
            <a:r>
              <a:rPr lang="en-US" sz="4300" dirty="0"/>
              <a:t>Data Science</a:t>
            </a:r>
            <a:r>
              <a:rPr lang="ru-RU" sz="4300" dirty="0"/>
              <a:t>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D255AB-826F-483F-B400-68755E9D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77" y="370642"/>
            <a:ext cx="6748776" cy="61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2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967666" y="1766813"/>
            <a:ext cx="10372883" cy="401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732" rIns="67732" bIns="67732" anchor="t" anchorCtr="0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533"/>
              </a:spcBef>
              <a:buSzPts val="2400"/>
              <a:buFont typeface="Wingdings" panose="05000000000000000000" pitchFamily="2" charset="2"/>
              <a:buChar char="v"/>
            </a:pPr>
            <a:r>
              <a:rPr lang="ru-RU" sz="2400" dirty="0" err="1">
                <a:latin typeface="Roboto Light" pitchFamily="2" charset="0"/>
                <a:ea typeface="Roboto Light" pitchFamily="2" charset="0"/>
              </a:rPr>
              <a:t>Data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s</a:t>
            </a:r>
            <a:r>
              <a:rPr lang="ru-RU" sz="2400" dirty="0" err="1">
                <a:latin typeface="Roboto Light" pitchFamily="2" charset="0"/>
                <a:ea typeface="Roboto Light" pitchFamily="2" charset="0"/>
              </a:rPr>
              <a:t>cientist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 (математик-программист, исследователь данных)</a:t>
            </a:r>
            <a:endParaRPr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ts val="533"/>
              </a:spcBef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latin typeface="Roboto Light" pitchFamily="2" charset="0"/>
                <a:ea typeface="Roboto Light" pitchFamily="2" charset="0"/>
              </a:rPr>
              <a:t>Data analyst (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аналитик данных)</a:t>
            </a:r>
          </a:p>
          <a:p>
            <a:pPr marL="342900" indent="-342900">
              <a:lnSpc>
                <a:spcPct val="150000"/>
              </a:lnSpc>
              <a:spcBef>
                <a:spcPts val="533"/>
              </a:spcBef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latin typeface="Roboto Light" pitchFamily="2" charset="0"/>
                <a:ea typeface="Roboto Light" pitchFamily="2" charset="0"/>
              </a:rPr>
              <a:t>Data engineer (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специалист по обработке данных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)</a:t>
            </a:r>
            <a:endParaRPr lang="ru-RU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ts val="533"/>
              </a:spcBef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latin typeface="Roboto Light" pitchFamily="2" charset="0"/>
                <a:ea typeface="Roboto Light" pitchFamily="2" charset="0"/>
              </a:rPr>
              <a:t>Machine learning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engineer</a:t>
            </a:r>
            <a:r>
              <a:rPr lang="en-US" dirty="0"/>
              <a:t> 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(специалист по машинному обучению)</a:t>
            </a:r>
            <a:endParaRPr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ts val="533"/>
              </a:spcBef>
              <a:buSzPts val="2400"/>
              <a:buFont typeface="Wingdings" panose="05000000000000000000" pitchFamily="2" charset="2"/>
              <a:buChar char="v"/>
            </a:pPr>
            <a:r>
              <a:rPr lang="ru-RU" sz="2400" dirty="0" err="1">
                <a:latin typeface="Roboto Light" pitchFamily="2" charset="0"/>
                <a:ea typeface="Roboto Light" pitchFamily="2" charset="0"/>
              </a:rPr>
              <a:t>Deep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l</a:t>
            </a:r>
            <a:r>
              <a:rPr lang="ru-RU" sz="2400" dirty="0" err="1">
                <a:latin typeface="Roboto Light" pitchFamily="2" charset="0"/>
                <a:ea typeface="Roboto Light" pitchFamily="2" charset="0"/>
              </a:rPr>
              <a:t>earning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engineer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 NL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P 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(обработка естественного языка)</a:t>
            </a:r>
            <a:endParaRPr lang="en-US" sz="2400" dirty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ts val="533"/>
              </a:spcBef>
              <a:buSzPts val="2400"/>
              <a:buFont typeface="Wingdings" panose="05000000000000000000" pitchFamily="2" charset="2"/>
              <a:buChar char="v"/>
            </a:pPr>
            <a:r>
              <a:rPr lang="ru-RU" sz="2400" dirty="0" err="1">
                <a:latin typeface="Roboto Light" pitchFamily="2" charset="0"/>
                <a:ea typeface="Roboto Light" pitchFamily="2" charset="0"/>
              </a:rPr>
              <a:t>Deep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l</a:t>
            </a:r>
            <a:r>
              <a:rPr lang="ru-RU" sz="2400" dirty="0" err="1">
                <a:latin typeface="Roboto Light" pitchFamily="2" charset="0"/>
                <a:ea typeface="Roboto Light" pitchFamily="2" charset="0"/>
              </a:rPr>
              <a:t>earning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engineer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2400" dirty="0">
                <a:latin typeface="Roboto Light" pitchFamily="2" charset="0"/>
                <a:ea typeface="Roboto Light" pitchFamily="2" charset="0"/>
              </a:rPr>
              <a:t>CV </a:t>
            </a:r>
            <a:r>
              <a:rPr lang="ru-RU" sz="2400" dirty="0">
                <a:latin typeface="Roboto Light" pitchFamily="2" charset="0"/>
                <a:ea typeface="Roboto Light" pitchFamily="2" charset="0"/>
              </a:rPr>
              <a:t>(компьютерное зрение)</a:t>
            </a:r>
            <a:endParaRPr sz="2400" dirty="0">
              <a:latin typeface="Roboto Light" pitchFamily="2" charset="0"/>
              <a:ea typeface="Roboto Light" pitchFamily="2" charset="0"/>
            </a:endParaRPr>
          </a:p>
          <a:p>
            <a:pPr>
              <a:spcBef>
                <a:spcPts val="533"/>
              </a:spcBef>
            </a:pPr>
            <a:endParaRPr sz="1900" dirty="0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286149" y="523744"/>
            <a:ext cx="11530000" cy="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ru-RU" sz="4300" dirty="0">
                <a:latin typeface="Roboto"/>
                <a:ea typeface="Roboto Black"/>
                <a:cs typeface="Roboto Black"/>
                <a:sym typeface="Roboto Black"/>
              </a:rPr>
              <a:t>Профессии и вакансии</a:t>
            </a:r>
            <a:endParaRPr dirty="0">
              <a:latin typeface="Roboto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4B5803-F376-4159-A1F8-9E3158A7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5" y="559821"/>
            <a:ext cx="5426105" cy="39766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045423-79E9-46D8-B6CD-CB774EA7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59" y="2899364"/>
            <a:ext cx="6988146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8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C75707-584B-4C0D-BB00-D272A837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5" y="559821"/>
            <a:ext cx="7704488" cy="32768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3BB06B-3CD2-4CB3-9721-7F503FD8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293" y="3021296"/>
            <a:ext cx="7069812" cy="32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3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0105C1-EDA8-4DA4-BDAD-FA504586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5" y="559821"/>
            <a:ext cx="7666384" cy="3337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9B385-8660-4D39-92FE-AFB79F3D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63" y="2785055"/>
            <a:ext cx="6950042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94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4877" y="588494"/>
            <a:ext cx="952224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Цели курса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DCCEEA8-2C34-4F49-B831-4E7BDA8AB13D}"/>
              </a:ext>
            </a:extLst>
          </p:cNvPr>
          <p:cNvSpPr/>
          <p:nvPr/>
        </p:nvSpPr>
        <p:spPr>
          <a:xfrm>
            <a:off x="874112" y="1716706"/>
            <a:ext cx="10443776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 Сформировать начальное представление о сфере </a:t>
            </a:r>
            <a:r>
              <a:rPr lang="en-US" sz="2400" dirty="0">
                <a:latin typeface="Roboto Light"/>
                <a:ea typeface="Roboto" pitchFamily="2" charset="0"/>
              </a:rPr>
              <a:t>Data Science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Roboto Light"/>
                <a:ea typeface="Roboto" pitchFamily="2" charset="0"/>
              </a:rPr>
              <a:t> </a:t>
            </a:r>
            <a:r>
              <a:rPr lang="ru-RU" sz="2400" dirty="0">
                <a:latin typeface="Roboto Light"/>
                <a:ea typeface="Roboto" pitchFamily="2" charset="0"/>
              </a:rPr>
              <a:t>Познакомиться с основными библиотеками для </a:t>
            </a:r>
            <a:r>
              <a:rPr lang="en-US" sz="2400" dirty="0">
                <a:latin typeface="Roboto Light"/>
                <a:ea typeface="Roboto" pitchFamily="2" charset="0"/>
              </a:rPr>
              <a:t>DS </a:t>
            </a:r>
            <a:r>
              <a:rPr lang="ru-RU" sz="2400" dirty="0">
                <a:latin typeface="Roboto Light"/>
                <a:ea typeface="Roboto" pitchFamily="2" charset="0"/>
              </a:rPr>
              <a:t>и </a:t>
            </a:r>
            <a:r>
              <a:rPr lang="en-US" sz="2400" dirty="0">
                <a:latin typeface="Roboto Light"/>
                <a:ea typeface="Roboto" pitchFamily="2" charset="0"/>
              </a:rPr>
              <a:t>ML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Roboto Light"/>
                <a:ea typeface="Roboto" pitchFamily="2" charset="0"/>
              </a:rPr>
              <a:t> </a:t>
            </a:r>
            <a:r>
              <a:rPr lang="ru-RU" sz="2400" dirty="0">
                <a:latin typeface="Roboto Light"/>
                <a:ea typeface="Roboto" pitchFamily="2" charset="0"/>
              </a:rPr>
              <a:t>Пройтись по ключевым этапам подготовки прогнозных моделей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 Отточить полученные навыки, в рамках курсового проекта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DCCEEA8-2C34-4F49-B831-4E7BDA8AB13D}"/>
              </a:ext>
            </a:extLst>
          </p:cNvPr>
          <p:cNvSpPr/>
          <p:nvPr/>
        </p:nvSpPr>
        <p:spPr>
          <a:xfrm>
            <a:off x="946613" y="3508348"/>
            <a:ext cx="10443776" cy="2333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Roboto Light"/>
                <a:ea typeface="Roboto" pitchFamily="2" charset="0"/>
              </a:rPr>
              <a:t>Технические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Roboto Light"/>
                <a:ea typeface="Roboto" pitchFamily="2" charset="0"/>
              </a:rPr>
              <a:t>Python 3.6+</a:t>
            </a:r>
            <a:endParaRPr lang="ru-RU" sz="2400" dirty="0">
              <a:latin typeface="Roboto Light"/>
              <a:ea typeface="Roboto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Roboto Light"/>
                <a:ea typeface="Roboto" pitchFamily="2" charset="0"/>
              </a:rPr>
              <a:t>Anaconda (</a:t>
            </a:r>
            <a:r>
              <a:rPr lang="en-US" sz="2400" dirty="0">
                <a:hlinkClick r:id="rId2"/>
              </a:rPr>
              <a:t>https://www.anaconda.com/distribution/</a:t>
            </a:r>
            <a:r>
              <a:rPr lang="en-US" sz="2400" dirty="0">
                <a:latin typeface="Roboto Light"/>
                <a:ea typeface="Roboto" pitchFamily="2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Профиль на </a:t>
            </a:r>
            <a:r>
              <a:rPr lang="en-US" sz="2400" dirty="0">
                <a:latin typeface="Roboto Light"/>
                <a:ea typeface="Roboto" pitchFamily="2" charset="0"/>
              </a:rPr>
              <a:t>GitHub (</a:t>
            </a:r>
            <a:r>
              <a:rPr lang="en-US" sz="2400" dirty="0">
                <a:hlinkClick r:id="rId3"/>
              </a:rPr>
              <a:t>https://github.com/</a:t>
            </a:r>
            <a:r>
              <a:rPr lang="en-US" sz="2400" dirty="0">
                <a:latin typeface="Roboto Light"/>
                <a:ea typeface="Roboto" pitchFamily="2" charset="0"/>
              </a:rPr>
              <a:t>) </a:t>
            </a:r>
            <a:r>
              <a:rPr lang="ru-RU" sz="2400" dirty="0">
                <a:latin typeface="Roboto Light"/>
                <a:ea typeface="Roboto" pitchFamily="2" charset="0"/>
              </a:rPr>
              <a:t>или его аналоге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2E99898-C587-42FE-BB03-20851CE20801}"/>
              </a:ext>
            </a:extLst>
          </p:cNvPr>
          <p:cNvSpPr/>
          <p:nvPr/>
        </p:nvSpPr>
        <p:spPr>
          <a:xfrm>
            <a:off x="1334877" y="583153"/>
            <a:ext cx="952224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dirty="0">
                <a:latin typeface="Roboto" pitchFamily="2" charset="0"/>
                <a:ea typeface="Roboto" pitchFamily="2" charset="0"/>
              </a:rPr>
              <a:t>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8B79F5C-8ADB-4DE1-9048-352D18A83780}"/>
              </a:ext>
            </a:extLst>
          </p:cNvPr>
          <p:cNvSpPr/>
          <p:nvPr/>
        </p:nvSpPr>
        <p:spPr>
          <a:xfrm>
            <a:off x="946613" y="1571474"/>
            <a:ext cx="10443776" cy="1778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latin typeface="Roboto Light"/>
                <a:ea typeface="Roboto" pitchFamily="2" charset="0"/>
              </a:rPr>
              <a:t>К навыкам</a:t>
            </a:r>
            <a:endParaRPr lang="en-US" sz="2800" b="1" dirty="0">
              <a:latin typeface="Roboto Light"/>
              <a:ea typeface="Roboto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Знание математики на уровне школьной программы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latin typeface="Roboto Light"/>
                <a:ea typeface="Roboto" pitchFamily="2" charset="0"/>
              </a:rPr>
              <a:t>Знание основ языка </a:t>
            </a:r>
            <a:r>
              <a:rPr lang="en-US" sz="2400" dirty="0">
                <a:latin typeface="Roboto Light"/>
                <a:ea typeface="Roboto" pitchFamily="2" charset="0"/>
              </a:rPr>
              <a:t>Python</a:t>
            </a:r>
            <a:endParaRPr lang="ru-RU" sz="2400" dirty="0">
              <a:latin typeface="Roboto Light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925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388</Words>
  <Application>Microsoft Office PowerPoint</Application>
  <PresentationFormat>Широкоэкранный</PresentationFormat>
  <Paragraphs>81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Calibri</vt:lpstr>
      <vt:lpstr>Roboto</vt:lpstr>
      <vt:lpstr>Roboto Black</vt:lpstr>
      <vt:lpstr>Roboto Light</vt:lpstr>
      <vt:lpstr>Roboto Medium</vt:lpstr>
      <vt:lpstr>Times New Roman</vt:lpstr>
      <vt:lpstr>Wingdings</vt:lpstr>
      <vt:lpstr>Тема Office</vt:lpstr>
      <vt:lpstr>Python для  Data Science</vt:lpstr>
      <vt:lpstr>План вебинара</vt:lpstr>
      <vt:lpstr>Что такое Data Science?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Artem Golubin</cp:lastModifiedBy>
  <cp:revision>193</cp:revision>
  <dcterms:created xsi:type="dcterms:W3CDTF">2018-09-20T14:58:52Z</dcterms:created>
  <dcterms:modified xsi:type="dcterms:W3CDTF">2019-07-09T14:09:14Z</dcterms:modified>
</cp:coreProperties>
</file>